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inTLikefPJ21JTZdJTpZs2bLjj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51C9581-B553-4A7B-ABEB-869461905F95}">
  <a:tblStyle styleId="{351C9581-B553-4A7B-ABEB-869461905F9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AF216A81-E4A7-4F28-98ED-12F1BC2D9E4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CBD8E0A3-E8A8-4E7C-B5F5-ED02CC668759}" styleName="Table_2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41E20465-8AF0-42AD-9C97-EB8A54DF0AC8}" styleName="Table_3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fill>
          <a:solidFill>
            <a:srgbClr val="D1ECF9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1ECF9"/>
          </a:solidFill>
        </a:fill>
      </a:tcStyle>
    </a:band1V>
    <a:band2V>
      <a:tcTxStyle b="off" i="off"/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5FCBEF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45ad1ebe7a_0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g245ad1ebe7a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bfa1fbb7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g3bbfa1fbb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0" name="Google Shape;120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6a4c3b9ec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g26a4c3b9e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2d0d150c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g282d0d150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86fad1d9b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" name="Google Shape;46;g2486fad1d9b_0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3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g2486fad1d9b_0_3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486fad1d9b_0_3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2" name="Google Shape;62;g2486fad1d9b_0_3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86fad1d9b_0_3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8" name="Google Shape;68;g2486fad1d9b_0_3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/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g245ad1ebe7a_0_117"/>
          <p:cNvSpPr txBox="1"/>
          <p:nvPr>
            <p:ph idx="1" type="body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13" name="Google Shape;13;g245ad1ebe7a_0_117"/>
          <p:cNvSpPr txBox="1"/>
          <p:nvPr>
            <p:ph idx="2" type="body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g245ad1ebe7a_0_3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g2486fad1d9b_0_5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g2486fad1d9b_0_5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g2486fad1d9b_0_5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4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g2486fad1d9b_0_566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6" name="Google Shape;26;g2486fad1d9b_0_566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" name="Google Shape;27;g2486fad1d9b_0_566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28" name="Google Shape;28;g2486fad1d9b_0_566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5ad1ebe7a_0_24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g245ad1ebe7a_0_24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28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" name="Google Shape;7;g245ad1ebe7a_0_20"/>
          <p:cNvSpPr txBox="1"/>
          <p:nvPr>
            <p:ph idx="1" type="body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US" sz="1600" u="none" cap="none" strike="noStrik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b="1" i="1" sz="1600" u="none" cap="none" strike="noStrik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cm-org.zoom.us/j/93004927026?pwd=NWRGR0RObUJWZFk5N0NjdFdBMUxEdz09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121"/>
          <p:cNvSpPr txBox="1"/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OC ACM Executive Committee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37" name="Google Shape;37;g245ad1ebe7a_0_121"/>
          <p:cNvGraphicFramePr/>
          <p:nvPr/>
        </p:nvGraphicFramePr>
        <p:xfrm>
          <a:off x="660450" y="245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{351C9581-B553-4A7B-ABEB-869461905F95}</a:tableStyleId>
              </a:tblPr>
              <a:tblGrid>
                <a:gridCol w="1426975"/>
                <a:gridCol w="9101475"/>
              </a:tblGrid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Format: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Online via Zoom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Zoom Link: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February</a:t>
                      </a:r>
                      <a:r>
                        <a:rPr lang="en-US" sz="1600" u="none" cap="none" strike="noStrike"/>
                        <a:t> 2</a:t>
                      </a:r>
                      <a:r>
                        <a:rPr lang="en-US" sz="1600"/>
                        <a:t>5</a:t>
                      </a:r>
                      <a:r>
                        <a:rPr lang="en-US" sz="1600" u="none" cap="none" strike="noStrike"/>
                        <a:t>, 2026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Upcoming March Event Planning</a:t>
            </a:r>
            <a:endParaRPr/>
          </a:p>
        </p:txBody>
      </p:sp>
      <p:sp>
        <p:nvSpPr>
          <p:cNvPr id="98" name="Google Shape;98;p7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Promote elections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dinner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Confirm room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Snacks and beverages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Gift card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Certificate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No recording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Webpage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bfa1fbb7f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March Speaker Bio - Kenny Mitchell</a:t>
            </a:r>
            <a:endParaRPr/>
          </a:p>
        </p:txBody>
      </p:sp>
      <p:sp>
        <p:nvSpPr>
          <p:cNvPr id="104" name="Google Shape;104;g3bbfa1fbb7f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b="1" lang="en-US"/>
              <a:t>Senior Engineer, Walt Disney Animation Studios</a:t>
            </a:r>
            <a:r>
              <a:rPr lang="en-US"/>
              <a:t> — 40+ years in games, graphics, AI, and VFX; ~50 patents, 100+ publications.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/>
              <a:t>Industry Impact</a:t>
            </a:r>
            <a:r>
              <a:rPr lang="en-US"/>
              <a:t> — Led Roblox rendering (70M+ DAUs, ~$40B valuation); founded Disney Research UK; contributions at ILM (Star Wars) and EA (Harry Potter, Boom Blox).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/>
              <a:t>Innovation &amp; Leadership</a:t>
            </a:r>
            <a:r>
              <a:rPr lang="en-US"/>
              <a:t> — Professor (Edinburgh Napier); led EU-funded CAROUSEL project; Co-founder (3Finery) &amp; CTO (Cobra Simulation, VoxSpars AI graphics).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/>
              <a:t>ACM &amp; Recognition</a:t>
            </a:r>
            <a:r>
              <a:rPr lang="en-US"/>
              <a:t> — Launched ACM GAMES journal (Editor-in-Chief); ACM Distinguished Speaker; advisor to SIGGRAPH.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2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Abstract</a:t>
            </a:r>
            <a:endParaRPr/>
          </a:p>
        </p:txBody>
      </p:sp>
      <p:sp>
        <p:nvSpPr>
          <p:cNvPr id="110" name="Google Shape;110;p12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Making AI truly real-time — Research focused on removing network delay so people can interact naturally online.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DanceGraph technology — An open-source system that lets full-body AI avatars move and respond together in sync, without noticeable lag.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New ways to create and connect — Opens the door for live collaboration with AI, reshaping digital presence, virtual worlds, and creative tools.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/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Calendar</a:t>
            </a:r>
            <a:endParaRPr/>
          </a:p>
        </p:txBody>
      </p:sp>
      <p:sp>
        <p:nvSpPr>
          <p:cNvPr id="116" name="Google Shape;116;p1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17" name="Google Shape;117;p14"/>
          <p:cNvGraphicFramePr/>
          <p:nvPr/>
        </p:nvGraphicFramePr>
        <p:xfrm>
          <a:off x="950169" y="9799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{41E20465-8AF0-42AD-9C97-EB8A54DF0AC8}</a:tableStyleId>
              </a:tblPr>
              <a:tblGrid>
                <a:gridCol w="1288200"/>
                <a:gridCol w="3326675"/>
                <a:gridCol w="4650975"/>
              </a:tblGrid>
              <a:tr h="340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Speaker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Talk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>
                          <a:solidFill>
                            <a:schemeClr val="dk1"/>
                          </a:solidFill>
                        </a:rPr>
                        <a:t>3/25/2026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Kenny Mitchell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Tackling Latency in Interactive Generative AI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5/20/2026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7/15/2025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9/16/2025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11/18/2025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 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23" name="Google Shape;123;p15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Potential Speakers</a:t>
            </a:r>
            <a:endParaRPr/>
          </a:p>
        </p:txBody>
      </p:sp>
      <p:sp>
        <p:nvSpPr>
          <p:cNvPr id="124" name="Google Shape;124;p15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Topics</a:t>
            </a:r>
            <a:endParaRPr/>
          </a:p>
        </p:txBody>
      </p:sp>
      <p:sp>
        <p:nvSpPr>
          <p:cNvPr id="125" name="Google Shape;125;p15"/>
          <p:cNvSpPr txBox="1"/>
          <p:nvPr>
            <p:ph idx="3" type="body"/>
          </p:nvPr>
        </p:nvSpPr>
        <p:spPr>
          <a:xfrm>
            <a:off x="707000" y="1878325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t/>
            </a:r>
            <a:endParaRPr sz="1200"/>
          </a:p>
        </p:txBody>
      </p:sp>
      <p:sp>
        <p:nvSpPr>
          <p:cNvPr id="126" name="Google Shape;126;p15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Machine Learning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Control Theory &amp; Robotics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System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Theory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Informatics</a:t>
            </a:r>
            <a:endParaRPr/>
          </a:p>
        </p:txBody>
      </p:sp>
      <p:sp>
        <p:nvSpPr>
          <p:cNvPr id="127" name="Google Shape;127;p15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6a4c3b9ec7_0_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33" name="Google Shape;133;g26a4c3b9ec7_0_0"/>
          <p:cNvSpPr txBox="1"/>
          <p:nvPr>
            <p:ph idx="3" type="body"/>
          </p:nvPr>
        </p:nvSpPr>
        <p:spPr>
          <a:xfrm>
            <a:off x="711200" y="188535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34" name="Google Shape;134;g26a4c3b9ec7_0_0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35" name="Google Shape;135;g26a4c3b9ec7_0_0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36" name="Google Shape;136;g26a4c3b9ec7_0_0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Action Items</a:t>
            </a:r>
            <a:endParaRPr/>
          </a:p>
        </p:txBody>
      </p:sp>
      <p:sp>
        <p:nvSpPr>
          <p:cNvPr id="137" name="Google Shape;137;g26a4c3b9ec7_0_0"/>
          <p:cNvSpPr txBox="1"/>
          <p:nvPr>
            <p:ph idx="3" type="body"/>
          </p:nvPr>
        </p:nvSpPr>
        <p:spPr>
          <a:xfrm>
            <a:off x="709100" y="407870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38" name="Google Shape;138;g26a4c3b9ec7_0_0"/>
          <p:cNvSpPr txBox="1"/>
          <p:nvPr>
            <p:ph idx="1" type="subTitle"/>
          </p:nvPr>
        </p:nvSpPr>
        <p:spPr>
          <a:xfrm>
            <a:off x="704900" y="347305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82d0d150c6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3" name="Google Shape;43;g282d0d150c6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2026 Chapter Officer Slate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Upcoming Event Preparation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Future Event Planning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86fad1d9b_0_91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49" name="Google Shape;49;g2486fad1d9b_0_91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50" name="Google Shape;50;g2486fad1d9b_0_91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g2486fad1d9b_0_91"/>
          <p:cNvSpPr txBox="1"/>
          <p:nvPr/>
        </p:nvSpPr>
        <p:spPr>
          <a:xfrm>
            <a:off x="974150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Takatsuka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 Niccolai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2486fad1d9b_0_91"/>
          <p:cNvSpPr txBox="1"/>
          <p:nvPr/>
        </p:nvSpPr>
        <p:spPr>
          <a:xfrm>
            <a:off x="5729375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Rajan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Kirkeby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 Mafie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Taylor Noh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Stephen Landaas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486fad1d9b_0_34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58" name="Google Shape;58;g2486fad1d9b_0_34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59" name="Google Shape;59;g2486fad1d9b_0_346"/>
          <p:cNvGraphicFramePr/>
          <p:nvPr/>
        </p:nvGraphicFramePr>
        <p:xfrm>
          <a:off x="971742" y="17026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{AF216A81-E4A7-4F28-98ED-12F1BC2D9E4C}</a:tableStyleId>
              </a:tblPr>
              <a:tblGrid>
                <a:gridCol w="5378800"/>
                <a:gridCol w="1295400"/>
                <a:gridCol w="1460500"/>
                <a:gridCol w="1128800"/>
              </a:tblGrid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Moved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Seconded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Status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January</a:t>
                      </a:r>
                      <a:r>
                        <a:rPr lang="en-US" sz="1800" u="none" cap="none" strike="noStrike"/>
                        <a:t> 2025</a:t>
                      </a: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486fad1d9b_0_352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65" name="Google Shape;65;g2486fad1d9b_0_352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{AF216A81-E4A7-4F28-98ED-12F1BC2D9E4C}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Taylor Noh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*Need volunteer; </a:t>
                      </a:r>
                      <a:r>
                        <a:rPr lang="en-US" sz="1800" u="none" cap="none" strike="noStrike">
                          <a:highlight>
                            <a:srgbClr val="FFFF00"/>
                          </a:highlight>
                        </a:rPr>
                        <a:t>Current Fill-in:</a:t>
                      </a:r>
                      <a:r>
                        <a:rPr lang="en-US" sz="1800">
                          <a:highlight>
                            <a:srgbClr val="FFFF00"/>
                          </a:highlight>
                        </a:rPr>
                        <a:t> Dan Whelan</a:t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Allen Takatsuka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Program Speaker Coordinator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Jared Miller</a:t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SIGAI-OC Liaison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David Harnick-Shapiro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86fad1d9b_0_357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1" name="Google Shape;71;g2486fad1d9b_0_357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{AF216A81-E4A7-4F28-98ED-12F1BC2D9E4C}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*Need volunteer; </a:t>
                      </a:r>
                      <a:r>
                        <a:rPr lang="en-US" sz="1800" u="none" cap="none" strike="noStrike">
                          <a:highlight>
                            <a:srgbClr val="FFFF00"/>
                          </a:highlight>
                        </a:rPr>
                        <a:t>Current Fill-in:</a:t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Committee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*Need volunteer; </a:t>
                      </a:r>
                      <a:r>
                        <a:rPr lang="en-US" sz="1800" u="none" cap="none" strike="noStrike">
                          <a:highlight>
                            <a:srgbClr val="FFFF00"/>
                          </a:highlight>
                        </a:rPr>
                        <a:t>Current Fill-in:</a:t>
                      </a:r>
                      <a:endParaRPr sz="18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A. Winsor Brown, Shirley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, Nilo Niccolai Ph.D., Dan</a:t>
                      </a:r>
                      <a:r>
                        <a:rPr lang="en-US" sz="1800" u="none" cap="none" strike="noStrike"/>
                        <a:t> Whelan, Ansel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2026 Chapter Officer Slate</a:t>
            </a:r>
            <a:endParaRPr/>
          </a:p>
        </p:txBody>
      </p:sp>
      <p:graphicFrame>
        <p:nvGraphicFramePr>
          <p:cNvPr id="77" name="Google Shape;77;p2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{AF216A81-E4A7-4F28-98ED-12F1BC2D9E4C}</a:tableStyleId>
              </a:tblPr>
              <a:tblGrid>
                <a:gridCol w="2091550"/>
                <a:gridCol w="3094275"/>
                <a:gridCol w="3094275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Current Office Holder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Nominee</a:t>
                      </a:r>
                      <a:endParaRPr b="1" i="0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Taylor Noh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Dan Whelan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Michael Fahy Ph.D.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Allen Takatsuka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Stephen Landaas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SIGAI-OC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David Harnick-Shapiro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Program Speaker Coordinator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Jared Miller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1131775" y="195150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2026 Officer Slate (cont’d)</a:t>
            </a:r>
            <a:endParaRPr/>
          </a:p>
        </p:txBody>
      </p:sp>
      <p:graphicFrame>
        <p:nvGraphicFramePr>
          <p:cNvPr id="83" name="Google Shape;83;p3"/>
          <p:cNvGraphicFramePr/>
          <p:nvPr/>
        </p:nvGraphicFramePr>
        <p:xfrm>
          <a:off x="1131784" y="11023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{AF216A81-E4A7-4F28-98ED-12F1BC2D9E4C}</a:tableStyleId>
              </a:tblPr>
              <a:tblGrid>
                <a:gridCol w="2091550"/>
                <a:gridCol w="3094275"/>
                <a:gridCol w="3094275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Current Office Holder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Nominee</a:t>
                      </a:r>
                      <a:endParaRPr b="1" i="0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Committee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Open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A. Winsor Brown, Shirley Tseng</a:t>
                      </a:r>
                      <a:r>
                        <a:rPr b="0" lang="en-US" sz="1800" u="none" cap="none" strike="noStrike">
                          <a:solidFill>
                            <a:schemeClr val="dk1"/>
                          </a:solidFill>
                        </a:rPr>
                        <a:t>, Nilo Niccolai Ph.D.</a:t>
                      </a:r>
                      <a:r>
                        <a:rPr lang="en-US" sz="1800" u="none" cap="none" strike="noStrike"/>
                        <a:t>, Dan Whelan, Ansel Tseng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 txBox="1"/>
          <p:nvPr>
            <p:ph idx="1" type="body"/>
          </p:nvPr>
        </p:nvSpPr>
        <p:spPr>
          <a:xfrm>
            <a:off x="630382" y="1901764"/>
            <a:ext cx="10515600" cy="39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r>
              <a:t/>
            </a:r>
            <a:endParaRPr/>
          </a:p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91" name="Google Shape;91;p4"/>
          <p:cNvGraphicFramePr/>
          <p:nvPr/>
        </p:nvGraphicFramePr>
        <p:xfrm>
          <a:off x="847725" y="1901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{CBD8E0A3-E8A8-4E7C-B5F5-ED02CC668759}</a:tableStyleId>
              </a:tblPr>
              <a:tblGrid>
                <a:gridCol w="2905125"/>
                <a:gridCol w="1647825"/>
                <a:gridCol w="5943600"/>
              </a:tblGrid>
              <a:tr h="371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Beginning Balance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$8,169.03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1/1/26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Expenses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2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Deposits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$82.00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1/26/26  Transfer from PayPal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Current Balance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$8,251.03 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1/31/26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Restricted Funds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$2,964.20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IBM Grant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EE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Unrestricted Balance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$5,286.83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1/31/26</a:t>
                      </a: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FF7"/>
                    </a:solidFill>
                  </a:tcPr>
                </a:tc>
              </a:tr>
            </a:tbl>
          </a:graphicData>
        </a:graphic>
      </p:graphicFrame>
      <p:sp>
        <p:nvSpPr>
          <p:cNvPr id="92" name="Google Shape;92;p4"/>
          <p:cNvSpPr txBox="1"/>
          <p:nvPr/>
        </p:nvSpPr>
        <p:spPr>
          <a:xfrm>
            <a:off x="847725" y="649000"/>
            <a:ext cx="108168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Treasurer’s Report EOM January 2026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2020-05-18T19:26:51Z</dcterms:created>
  <dc:creator>Michael Fahy</dc:creator>
</cp:coreProperties>
</file>